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Inter Light" panose="020B0604020202020204" charset="0"/>
      <p:regular r:id="rId10"/>
    </p:embeddedFont>
    <p:embeddedFont>
      <p:font typeface="Montserrat Light" panose="00000400000000000000" pitchFamily="2" charset="-52"/>
      <p:regular r:id="rId11"/>
      <p:italic r:id="rId12"/>
    </p:embeddedFont>
    <p:embeddedFont>
      <p:font typeface="Montserrat Medium" panose="00000600000000000000" pitchFamily="2" charset="-52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084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8394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Разработка ТЗ для системы мониторинга дорожного покрытия на основе IoT и 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13672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Разработка технического задания (ТЗ) для комплексной системы мониторинга дорожного покрытия является критически важным этапом, определяющим успех всего проекта. ТЗ служит юридическим и техническим договором между заказчиком и исполнителем, переводя концепцию «умного» мониторинга в конкретные, измеримые требования.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660" y="556855"/>
            <a:ext cx="6740247" cy="632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Цель и границы системы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8660" y="1493401"/>
            <a:ext cx="3762137" cy="2824520"/>
          </a:xfrm>
          <a:prstGeom prst="roundRect">
            <a:avLst>
              <a:gd name="adj" fmla="val 3885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493401"/>
            <a:ext cx="91440" cy="28245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02506" y="1718667"/>
            <a:ext cx="3243024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Непрерывный контроль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002506" y="2472809"/>
            <a:ext cx="3243024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Автоматизированная система для раннего выявления дефектов (трещины, выбоины, колейность) и прогнозирования износа.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4673203" y="1493401"/>
            <a:ext cx="3762137" cy="2824520"/>
          </a:xfrm>
          <a:prstGeom prst="roundRect">
            <a:avLst>
              <a:gd name="adj" fmla="val 3885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343" y="1493401"/>
            <a:ext cx="91440" cy="28245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967049" y="1718667"/>
            <a:ext cx="322921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Оптимизация ремонтов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4967049" y="2156460"/>
            <a:ext cx="3243024" cy="971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Прогнозирование износа и оптимизация графика ремонтных работ.</a:t>
            </a:r>
            <a:endParaRPr lang="en-US" sz="1550" dirty="0"/>
          </a:p>
        </p:txBody>
      </p:sp>
      <p:sp>
        <p:nvSpPr>
          <p:cNvPr id="12" name="Shape 7"/>
          <p:cNvSpPr/>
          <p:nvPr/>
        </p:nvSpPr>
        <p:spPr>
          <a:xfrm>
            <a:off x="708660" y="4520327"/>
            <a:ext cx="3762137" cy="3156109"/>
          </a:xfrm>
          <a:prstGeom prst="roundRect">
            <a:avLst>
              <a:gd name="adj" fmla="val 3477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4520327"/>
            <a:ext cx="91440" cy="315610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02506" y="4745593"/>
            <a:ext cx="253115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Четкие границы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1002506" y="5183386"/>
            <a:ext cx="3243024" cy="2267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ТЗ определяет территорию охвата, типы покрытий и классифицируемые дефекты с допустимой погрешностью (например, точность определения площади выбоины ≥ 95%).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888" y="638532"/>
            <a:ext cx="7886224" cy="1122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Требования к архитектуре и IoT-компонентам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8888" y="2030968"/>
            <a:ext cx="7886224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Этот блок детализирует аппаратную часть системы, определяя тип сенсоров и способ сбора данных.</a:t>
            </a:r>
            <a:endParaRPr lang="en-US" sz="1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888" y="2807851"/>
            <a:ext cx="449223" cy="44922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02663" y="2914531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Сенсоры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302663" y="3303032"/>
            <a:ext cx="7212449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Разрешение камер, частота опроса датчиков, степень пылевлагозащиты (IP-код).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651391" y="3940850"/>
            <a:ext cx="404098" cy="466963"/>
          </a:xfrm>
          <a:prstGeom prst="roundRect">
            <a:avLst>
              <a:gd name="adj" fmla="val 13577"/>
            </a:avLst>
          </a:prstGeom>
          <a:solidFill>
            <a:srgbClr val="DFDFE0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164" y="4079081"/>
            <a:ext cx="224552" cy="1796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02663" y="4056459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Передача данных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302663" y="4444960"/>
            <a:ext cx="7212449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Протоколы связи (LoRaWAN, NB-IoT, 4G/5G), требования к задержке и периодичности обновления.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651391" y="5370195"/>
            <a:ext cx="404098" cy="466963"/>
          </a:xfrm>
          <a:prstGeom prst="roundRect">
            <a:avLst>
              <a:gd name="adj" fmla="val 13577"/>
            </a:avLst>
          </a:prstGeom>
          <a:solidFill>
            <a:srgbClr val="DFDFE0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164" y="5508427"/>
            <a:ext cx="224552" cy="17966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02663" y="5485805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Энергопитание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1302663" y="5874306"/>
            <a:ext cx="7212449" cy="57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Автономность для мобильных/уличных устройств, требования к источникам питания.</a:t>
            </a:r>
            <a:endParaRPr lang="en-US" sz="1400" dirty="0"/>
          </a:p>
        </p:txBody>
      </p:sp>
      <p:sp>
        <p:nvSpPr>
          <p:cNvPr id="16" name="Shape 10"/>
          <p:cNvSpPr/>
          <p:nvPr/>
        </p:nvSpPr>
        <p:spPr>
          <a:xfrm>
            <a:off x="651391" y="6799540"/>
            <a:ext cx="404098" cy="466963"/>
          </a:xfrm>
          <a:prstGeom prst="roundRect">
            <a:avLst>
              <a:gd name="adj" fmla="val 13577"/>
            </a:avLst>
          </a:prstGeom>
          <a:solidFill>
            <a:srgbClr val="DFDFE0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164" y="6937772"/>
            <a:ext cx="224552" cy="17966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302663" y="6915150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Безопасность</a:t>
            </a:r>
            <a:endParaRPr lang="en-US" sz="1750" dirty="0"/>
          </a:p>
        </p:txBody>
      </p:sp>
      <p:sp>
        <p:nvSpPr>
          <p:cNvPr id="19" name="Text 12"/>
          <p:cNvSpPr/>
          <p:nvPr/>
        </p:nvSpPr>
        <p:spPr>
          <a:xfrm>
            <a:off x="1302663" y="7303651"/>
            <a:ext cx="7212449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Шифрование данных, защита от несанкционированного доступа к устройствам.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84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6021" y="428982"/>
            <a:ext cx="8051959" cy="975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Требования к аналитическому ядру на основе ИИ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546021" y="1638062"/>
            <a:ext cx="8051959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Сердце системы — алгоритмы компьютерного зрения и анализа временных рядов.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546021" y="2063234"/>
            <a:ext cx="155972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21" y="2305526"/>
            <a:ext cx="8051959" cy="228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6021" y="2429232"/>
            <a:ext cx="2668548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Функционал ИИ-моделей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546021" y="2766536"/>
            <a:ext cx="8051959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Автоматическое обнаружение и классификация дефектов, оценка индекса ровности (IRI), прогнозирование динамики ухудшения.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546021" y="3538776"/>
            <a:ext cx="155972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21" y="3761065"/>
            <a:ext cx="8051959" cy="228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6021" y="3904774"/>
            <a:ext cx="2585680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Качество распознавания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546021" y="4242078"/>
            <a:ext cx="8051959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Целевые метрики (precision, recall, F1-score) для каждой категории дефектов (например, F1-score для трещин ≥ 0.92).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546021" y="5014317"/>
            <a:ext cx="155972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2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21" y="5221010"/>
            <a:ext cx="8051959" cy="2286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46021" y="5380315"/>
            <a:ext cx="2365177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Обучение и адаптация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546021" y="5717619"/>
            <a:ext cx="8051959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Возможность дообучения моделей на новых данных (погодные условия, сезоны) без полной переделки системы.</a:t>
            </a:r>
            <a:endParaRPr lang="en-US" sz="1200" dirty="0"/>
          </a:p>
        </p:txBody>
      </p:sp>
      <p:sp>
        <p:nvSpPr>
          <p:cNvPr id="17" name="Text 11"/>
          <p:cNvSpPr/>
          <p:nvPr/>
        </p:nvSpPr>
        <p:spPr>
          <a:xfrm>
            <a:off x="546021" y="6489859"/>
            <a:ext cx="155972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20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21" y="6680954"/>
            <a:ext cx="8051959" cy="2286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546021" y="6855857"/>
            <a:ext cx="2193846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Производительность</a:t>
            </a:r>
            <a:endParaRPr lang="en-US" sz="1500" dirty="0"/>
          </a:p>
        </p:txBody>
      </p:sp>
      <p:sp>
        <p:nvSpPr>
          <p:cNvPr id="20" name="Text 13"/>
          <p:cNvSpPr/>
          <p:nvPr/>
        </p:nvSpPr>
        <p:spPr>
          <a:xfrm>
            <a:off x="546021" y="7193161"/>
            <a:ext cx="8051959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Скорость обработки данных с одного датчика или километра дороги, требования к вычислительным ресурсам.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232" y="411837"/>
            <a:ext cx="9003863" cy="468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Требования к ПО, интерфейсам и отчетности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24232" y="1179433"/>
            <a:ext cx="13581936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Описание взаимодействия пользователя с системой.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24232" y="1737241"/>
            <a:ext cx="1872377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Бэкенд и API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524232" y="2121098"/>
            <a:ext cx="6608326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Надежность (uptime ≥ 99.5%), масштабируемость, наличие REST API для интеграции.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4232" y="2510433"/>
            <a:ext cx="2632591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Веб-интерфейс (дашборд)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524232" y="2894290"/>
            <a:ext cx="660832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Интерактивная карта с визуализацией состояния покрытия (цветовая маркировка), фильтры по дефектам, история изменений. Роли "Диспетчер" и "Руководитель".</a:t>
            </a:r>
            <a:endParaRPr lang="en-US" sz="11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462" y="1026591"/>
            <a:ext cx="6608326" cy="660832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524232" y="8701207"/>
            <a:ext cx="13581936" cy="479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Формирование отчетов: автоматическая генерация реестров дефектов, протоколов осмотра, предписаний для ремонтных бригад, прогнозных бюджетов. Интеграция с мобильными приложениями.</a:t>
            </a:r>
            <a:endParaRPr lang="en-US" sz="11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9BE858-9FD6-0F13-AEBB-C06A4332E9AE}"/>
              </a:ext>
            </a:extLst>
          </p:cNvPr>
          <p:cNvSpPr/>
          <p:nvPr/>
        </p:nvSpPr>
        <p:spPr>
          <a:xfrm>
            <a:off x="12747171" y="7728857"/>
            <a:ext cx="1774372" cy="39188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348" y="545187"/>
            <a:ext cx="7759303" cy="1236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Этапы реализации и приемочные испытания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914876" y="2078236"/>
            <a:ext cx="22860" cy="4434602"/>
          </a:xfrm>
          <a:prstGeom prst="roundRect">
            <a:avLst>
              <a:gd name="adj" fmla="val 778820"/>
            </a:avLst>
          </a:prstGeom>
          <a:solidFill>
            <a:srgbClr val="C5C7D2"/>
          </a:solidFill>
          <a:ln/>
        </p:spPr>
      </p:sp>
      <p:sp>
        <p:nvSpPr>
          <p:cNvPr id="5" name="Shape 2"/>
          <p:cNvSpPr/>
          <p:nvPr/>
        </p:nvSpPr>
        <p:spPr>
          <a:xfrm>
            <a:off x="1114544" y="2289334"/>
            <a:ext cx="593408" cy="22860"/>
          </a:xfrm>
          <a:prstGeom prst="roundRect">
            <a:avLst>
              <a:gd name="adj" fmla="val 778820"/>
            </a:avLst>
          </a:prstGeom>
          <a:solidFill>
            <a:srgbClr val="C5C7D2"/>
          </a:solidFill>
          <a:ln/>
        </p:spPr>
      </p:sp>
      <p:sp>
        <p:nvSpPr>
          <p:cNvPr id="6" name="Shape 3"/>
          <p:cNvSpPr/>
          <p:nvPr/>
        </p:nvSpPr>
        <p:spPr>
          <a:xfrm>
            <a:off x="692348" y="2078236"/>
            <a:ext cx="445056" cy="445056"/>
          </a:xfrm>
          <a:prstGeom prst="roundRect">
            <a:avLst>
              <a:gd name="adj" fmla="val 40004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66524" y="2115324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903928" y="2146221"/>
            <a:ext cx="3391495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Пилотное развертывание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903928" y="2573893"/>
            <a:ext cx="654772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На тестовом участке.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14544" y="3496866"/>
            <a:ext cx="593408" cy="22860"/>
          </a:xfrm>
          <a:prstGeom prst="roundRect">
            <a:avLst>
              <a:gd name="adj" fmla="val 778820"/>
            </a:avLst>
          </a:prstGeom>
          <a:solidFill>
            <a:srgbClr val="C5C7D2"/>
          </a:solidFill>
          <a:ln/>
        </p:spPr>
      </p:sp>
      <p:sp>
        <p:nvSpPr>
          <p:cNvPr id="11" name="Shape 8"/>
          <p:cNvSpPr/>
          <p:nvPr/>
        </p:nvSpPr>
        <p:spPr>
          <a:xfrm>
            <a:off x="692348" y="3285768"/>
            <a:ext cx="445056" cy="445056"/>
          </a:xfrm>
          <a:prstGeom prst="roundRect">
            <a:avLst>
              <a:gd name="adj" fmla="val 40004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6524" y="3322856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1903928" y="3353753"/>
            <a:ext cx="2535079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Обучение моделей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903928" y="3781425"/>
            <a:ext cx="654772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Накопление данных и совершенствование ИИ.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14544" y="4704398"/>
            <a:ext cx="593408" cy="22860"/>
          </a:xfrm>
          <a:prstGeom prst="roundRect">
            <a:avLst>
              <a:gd name="adj" fmla="val 778820"/>
            </a:avLst>
          </a:prstGeom>
          <a:solidFill>
            <a:srgbClr val="C5C7D2"/>
          </a:solidFill>
          <a:ln/>
        </p:spPr>
      </p:sp>
      <p:sp>
        <p:nvSpPr>
          <p:cNvPr id="16" name="Shape 13"/>
          <p:cNvSpPr/>
          <p:nvPr/>
        </p:nvSpPr>
        <p:spPr>
          <a:xfrm>
            <a:off x="692348" y="4493300"/>
            <a:ext cx="445056" cy="445056"/>
          </a:xfrm>
          <a:prstGeom prst="roundRect">
            <a:avLst>
              <a:gd name="adj" fmla="val 40004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66524" y="4530388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903928" y="4561284"/>
            <a:ext cx="3025021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Опытная эксплуатация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903928" y="4988957"/>
            <a:ext cx="654772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Тестирование в реальных условиях.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1114544" y="5911929"/>
            <a:ext cx="593408" cy="22860"/>
          </a:xfrm>
          <a:prstGeom prst="roundRect">
            <a:avLst>
              <a:gd name="adj" fmla="val 778820"/>
            </a:avLst>
          </a:prstGeom>
          <a:solidFill>
            <a:srgbClr val="C5C7D2"/>
          </a:solidFill>
          <a:ln/>
        </p:spPr>
      </p:sp>
      <p:sp>
        <p:nvSpPr>
          <p:cNvPr id="21" name="Shape 18"/>
          <p:cNvSpPr/>
          <p:nvPr/>
        </p:nvSpPr>
        <p:spPr>
          <a:xfrm>
            <a:off x="692348" y="5700832"/>
            <a:ext cx="445056" cy="445056"/>
          </a:xfrm>
          <a:prstGeom prst="roundRect">
            <a:avLst>
              <a:gd name="adj" fmla="val 40004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66524" y="5737920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</a:t>
            </a:r>
            <a:endParaRPr lang="en-US" sz="2300" dirty="0"/>
          </a:p>
        </p:txBody>
      </p:sp>
      <p:sp>
        <p:nvSpPr>
          <p:cNvPr id="23" name="Text 20"/>
          <p:cNvSpPr/>
          <p:nvPr/>
        </p:nvSpPr>
        <p:spPr>
          <a:xfrm>
            <a:off x="1903928" y="5768816"/>
            <a:ext cx="3648789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Промышленное внедрение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1903928" y="6196489"/>
            <a:ext cx="654772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Полномасштабное развертывание.</a:t>
            </a:r>
            <a:endParaRPr lang="en-US" sz="1550" dirty="0"/>
          </a:p>
        </p:txBody>
      </p:sp>
      <p:sp>
        <p:nvSpPr>
          <p:cNvPr id="25" name="Text 22"/>
          <p:cNvSpPr/>
          <p:nvPr/>
        </p:nvSpPr>
        <p:spPr>
          <a:xfrm>
            <a:off x="692348" y="6735366"/>
            <a:ext cx="7759303" cy="949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Процедура Приемочных испытаний (ПИ) включает тестовый полигон и полевые испытания. Критерии приемки: расхождение в оценке износа с экспертной комиссией не более 10%.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25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328" y="3138726"/>
            <a:ext cx="7823121" cy="643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Критерии успеха и гарантии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0328" y="4090511"/>
            <a:ext cx="4259342" cy="2353508"/>
          </a:xfrm>
          <a:prstGeom prst="roundRect">
            <a:avLst>
              <a:gd name="adj" fmla="val 7870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688" y="4303871"/>
            <a:ext cx="617339" cy="617339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3471" y="4473654"/>
            <a:ext cx="277773" cy="27777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33688" y="5126950"/>
            <a:ext cx="362854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Повышение безопасности</a:t>
            </a:r>
            <a:endParaRPr lang="en-US" sz="2000" dirty="0"/>
          </a:p>
        </p:txBody>
      </p:sp>
      <p:sp>
        <p:nvSpPr>
          <p:cNvPr id="8" name="Text 3"/>
          <p:cNvSpPr/>
          <p:nvPr/>
        </p:nvSpPr>
        <p:spPr>
          <a:xfrm>
            <a:off x="933688" y="5572006"/>
            <a:ext cx="3832622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Снижение аварийности за счет своевременного ремонта.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5185410" y="4090511"/>
            <a:ext cx="4259461" cy="2353508"/>
          </a:xfrm>
          <a:prstGeom prst="roundRect">
            <a:avLst>
              <a:gd name="adj" fmla="val 7870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8770" y="4303871"/>
            <a:ext cx="617339" cy="617339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68553" y="4473654"/>
            <a:ext cx="277773" cy="27777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398770" y="5126950"/>
            <a:ext cx="2684740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Сокращение затрат</a:t>
            </a:r>
            <a:endParaRPr lang="en-US" sz="2000" dirty="0"/>
          </a:p>
        </p:txBody>
      </p:sp>
      <p:sp>
        <p:nvSpPr>
          <p:cNvPr id="13" name="Text 6"/>
          <p:cNvSpPr/>
          <p:nvPr/>
        </p:nvSpPr>
        <p:spPr>
          <a:xfrm>
            <a:off x="5398770" y="5572006"/>
            <a:ext cx="3832741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Оптимизация бюджета на ремонт и обслуживание дорог.</a:t>
            </a: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9650611" y="4090511"/>
            <a:ext cx="4259342" cy="2353508"/>
          </a:xfrm>
          <a:prstGeom prst="roundRect">
            <a:avLst>
              <a:gd name="adj" fmla="val 7870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3971" y="4303871"/>
            <a:ext cx="617339" cy="617339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33754" y="4473654"/>
            <a:ext cx="277773" cy="277773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9863971" y="5126950"/>
            <a:ext cx="3158966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Умная инфраструктура</a:t>
            </a:r>
            <a:endParaRPr lang="en-US" sz="2000" dirty="0"/>
          </a:p>
        </p:txBody>
      </p:sp>
      <p:sp>
        <p:nvSpPr>
          <p:cNvPr id="18" name="Text 9"/>
          <p:cNvSpPr/>
          <p:nvPr/>
        </p:nvSpPr>
        <p:spPr>
          <a:xfrm>
            <a:off x="9863971" y="5572006"/>
            <a:ext cx="3832622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Интеграция IoT и ИИ для эффективного управления городом.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720328" y="6675477"/>
            <a:ext cx="13189744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Грамотное ТЗ — это сбалансированный документ, соединяющий возможности IoT (глаза и нервы системы) и ИИ (ее мозг) с административными и финансовыми процессами заказчика. Гарантийные обязательства и поддержка (SLA на реакцию) также прописываются в ТЗ.</a:t>
            </a:r>
            <a:endParaRPr lang="en-US" sz="16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CE10FE6-A634-1054-F46D-8DAA12A1F76E}"/>
              </a:ext>
            </a:extLst>
          </p:cNvPr>
          <p:cNvSpPr/>
          <p:nvPr/>
        </p:nvSpPr>
        <p:spPr>
          <a:xfrm>
            <a:off x="12747171" y="7728857"/>
            <a:ext cx="1774372" cy="39188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521</Words>
  <Application>Microsoft Office PowerPoint</Application>
  <PresentationFormat>Произвольный</PresentationFormat>
  <Paragraphs>69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Inter Light</vt:lpstr>
      <vt:lpstr>Montserrat Light</vt:lpstr>
      <vt:lpstr>Arial</vt:lpstr>
      <vt:lpstr>Montserrat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Shamik</dc:creator>
  <cp:lastModifiedBy>Рамиль Саткалиев</cp:lastModifiedBy>
  <cp:revision>2</cp:revision>
  <dcterms:created xsi:type="dcterms:W3CDTF">2025-12-16T14:00:57Z</dcterms:created>
  <dcterms:modified xsi:type="dcterms:W3CDTF">2025-12-24T17:41:13Z</dcterms:modified>
</cp:coreProperties>
</file>